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tif"/><Relationship Id="rId7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tif"/><Relationship Id="rId3" Type="http://schemas.openxmlformats.org/officeDocument/2006/relationships/image" Target="../media/image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2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33867" y="-16934"/>
            <a:ext cx="13072535" cy="9787468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AI はじめのいっ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AI はじめのいっぽ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110" y="664633"/>
            <a:ext cx="7658580" cy="563130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神経細胞、シナプス…"/>
          <p:cNvSpPr txBox="1"/>
          <p:nvPr>
            <p:ph type="title"/>
          </p:nvPr>
        </p:nvSpPr>
        <p:spPr>
          <a:xfrm>
            <a:off x="952500" y="6913033"/>
            <a:ext cx="11099800" cy="2159001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神経細胞、シナプス</a:t>
            </a:r>
          </a:p>
          <a:p>
            <a:pPr defTabSz="473201">
              <a:defRPr sz="6480"/>
            </a:pPr>
            <a:r>
              <a:t>(Wikipedia)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シナプスをシミュレーション…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シナプスをシミュレーション</a:t>
            </a:r>
          </a:p>
          <a:p>
            <a:pPr defTabSz="484886">
              <a:defRPr sz="6640"/>
            </a:pPr>
            <a:r>
              <a:t>↓</a:t>
            </a:r>
          </a:p>
          <a:p>
            <a:pPr defTabSz="484886">
              <a:defRPr sz="6640"/>
            </a:pPr>
            <a:r>
              <a:t>ニューラルネットワーク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スライド番号"/>
          <p:cNvSpPr txBox="1"/>
          <p:nvPr>
            <p:ph type="sldNum" sz="quarter" idx="2"/>
          </p:nvPr>
        </p:nvSpPr>
        <p:spPr>
          <a:xfrm>
            <a:off x="23745" y="53432"/>
            <a:ext cx="41559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816" y="131233"/>
            <a:ext cx="10875168" cy="7998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https://deepinsider.github.io/playground/"/>
          <p:cNvSpPr txBox="1"/>
          <p:nvPr/>
        </p:nvSpPr>
        <p:spPr>
          <a:xfrm>
            <a:off x="1762150" y="8339667"/>
            <a:ext cx="9480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https://deepinsider.github.io/playground/</a:t>
            </a:r>
          </a:p>
        </p:txBody>
      </p:sp>
      <p:sp>
        <p:nvSpPr>
          <p:cNvPr id="296" name="「ニューラルネットワーク playground」で検索！"/>
          <p:cNvSpPr txBox="1"/>
          <p:nvPr/>
        </p:nvSpPr>
        <p:spPr>
          <a:xfrm>
            <a:off x="1231112" y="9107951"/>
            <a:ext cx="10542576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「ニューラルネットワーク playground」で検索！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足し算と掛け算を…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/>
            <a:r>
              <a:t>足し算と掛け算を</a:t>
            </a:r>
          </a:p>
          <a:p>
            <a:pPr/>
            <a:r>
              <a:t>やっているだけ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ただめっちゃ速い"/>
          <p:cNvSpPr txBox="1"/>
          <p:nvPr>
            <p:ph type="title"/>
          </p:nvPr>
        </p:nvSpPr>
        <p:spPr>
          <a:xfrm>
            <a:off x="952500" y="2806501"/>
            <a:ext cx="11099800" cy="4140598"/>
          </a:xfrm>
          <a:prstGeom prst="rect">
            <a:avLst/>
          </a:prstGeom>
        </p:spPr>
        <p:txBody>
          <a:bodyPr/>
          <a:lstStyle/>
          <a:p>
            <a:pPr/>
            <a:r>
              <a:t>ただめっちゃ速い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こどもパソコン IchigoJam…"/>
          <p:cNvSpPr txBox="1"/>
          <p:nvPr>
            <p:ph type="title"/>
          </p:nvPr>
        </p:nvSpPr>
        <p:spPr>
          <a:xfrm>
            <a:off x="1087966" y="6512939"/>
            <a:ext cx="11099801" cy="2858570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こどもパソコン IchigoJam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rPr>
                <a:solidFill>
                  <a:schemeClr val="accent5"/>
                </a:solidFill>
              </a:rPr>
              <a:t>1,5</a:t>
            </a:r>
            <a:r>
              <a:t>00円〜</a:t>
            </a:r>
          </a:p>
        </p:txBody>
      </p:sp>
      <p:pic>
        <p:nvPicPr>
          <p:cNvPr id="30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92" y="3050372"/>
            <a:ext cx="5139262" cy="1052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9741" y="1652934"/>
            <a:ext cx="6335743" cy="3847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980"/>
          <a:stretch>
            <a:fillRect/>
          </a:stretch>
        </p:blipFill>
        <p:spPr>
          <a:xfrm>
            <a:off x="3128298" y="2204670"/>
            <a:ext cx="2579323" cy="128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413" y="5522694"/>
            <a:ext cx="2511479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福野泰介 / ふくのたいすけ…"/>
          <p:cNvSpPr txBox="1"/>
          <p:nvPr/>
        </p:nvSpPr>
        <p:spPr>
          <a:xfrm>
            <a:off x="3031385" y="5367822"/>
            <a:ext cx="5637089" cy="2946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電子情報工学科 1999卒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デジタル庁 オープンデータ伝道師</a:t>
            </a:r>
          </a:p>
        </p:txBody>
      </p:sp>
      <p:pic>
        <p:nvPicPr>
          <p:cNvPr id="250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9054" y="988851"/>
            <a:ext cx="3261595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4787" y="2088426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56711" y="7151779"/>
            <a:ext cx="1688525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06309" y="5011806"/>
            <a:ext cx="2927085" cy="1073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474" y="690505"/>
            <a:ext cx="8394740" cy="509758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これがコンピューター！…"/>
          <p:cNvSpPr txBox="1"/>
          <p:nvPr>
            <p:ph type="title"/>
          </p:nvPr>
        </p:nvSpPr>
        <p:spPr>
          <a:xfrm>
            <a:off x="2264172" y="7044529"/>
            <a:ext cx="8879615" cy="2185867"/>
          </a:xfrm>
          <a:prstGeom prst="rect">
            <a:avLst/>
          </a:prstGeom>
        </p:spPr>
        <p:txBody>
          <a:bodyPr/>
          <a:lstStyle/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これがコンピューター！</a:t>
            </a:r>
          </a:p>
          <a:p>
            <a:pPr>
              <a:defRPr sz="6000"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pPr>
            <a:r>
              <a:t>おねだん、</a:t>
            </a:r>
            <a:r>
              <a:rPr>
                <a:solidFill>
                  <a:schemeClr val="accent5"/>
                </a:solidFill>
              </a:rPr>
              <a:t>100円</a:t>
            </a:r>
            <a:r>
              <a:t>！</a:t>
            </a:r>
          </a:p>
        </p:txBody>
      </p:sp>
      <p:sp>
        <p:nvSpPr>
          <p:cNvPr id="308" name="矢印"/>
          <p:cNvSpPr/>
          <p:nvPr/>
        </p:nvSpPr>
        <p:spPr>
          <a:xfrm rot="16200000">
            <a:off x="4909641" y="4862587"/>
            <a:ext cx="287225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100円のコンピューター…"/>
          <p:cNvSpPr txBox="1"/>
          <p:nvPr/>
        </p:nvSpPr>
        <p:spPr>
          <a:xfrm>
            <a:off x="-1" y="5528733"/>
            <a:ext cx="13004801" cy="264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rPr>
                <a:solidFill>
                  <a:schemeClr val="accent5"/>
                </a:solidFill>
              </a:rPr>
              <a:t>100円</a:t>
            </a:r>
            <a:r>
              <a:t>のコンピューター</a:t>
            </a:r>
          </a:p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1秒間に何回計算できる？</a:t>
            </a:r>
          </a:p>
        </p:txBody>
      </p:sp>
      <p:sp>
        <p:nvSpPr>
          <p:cNvPr id="311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13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4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１秒に5000万回！"/>
          <p:cNvSpPr txBox="1"/>
          <p:nvPr/>
        </p:nvSpPr>
        <p:spPr>
          <a:xfrm>
            <a:off x="-1" y="6290733"/>
            <a:ext cx="13004801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000">
                <a:latin typeface="ヒラギノ角ゴ Pro W6"/>
                <a:ea typeface="ヒラギノ角ゴ Pro W6"/>
                <a:cs typeface="ヒラギノ角ゴ Pro W6"/>
                <a:sym typeface="ヒラギノ角ゴ Pro W6"/>
              </a:defRPr>
            </a:pPr>
            <a:r>
              <a:t>１秒に</a:t>
            </a:r>
            <a:r>
              <a:rPr>
                <a:solidFill>
                  <a:schemeClr val="accent5"/>
                </a:solidFill>
              </a:rPr>
              <a:t>5000万回</a:t>
            </a:r>
            <a:r>
              <a:t>！</a:t>
            </a:r>
          </a:p>
        </p:txBody>
      </p:sp>
      <p:sp>
        <p:nvSpPr>
          <p:cNvPr id="319" name="画像、LPC1114 秋月電子"/>
          <p:cNvSpPr txBox="1"/>
          <p:nvPr/>
        </p:nvSpPr>
        <p:spPr>
          <a:xfrm>
            <a:off x="9006755" y="9121378"/>
            <a:ext cx="3558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画像、LPC1114 秋月電子</a:t>
            </a:r>
          </a:p>
        </p:txBody>
      </p:sp>
      <p:pic>
        <p:nvPicPr>
          <p:cNvPr id="3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3393" y="1291166"/>
            <a:ext cx="2418013" cy="3492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グループ"/>
          <p:cNvGrpSpPr/>
          <p:nvPr/>
        </p:nvGrpSpPr>
        <p:grpSpPr>
          <a:xfrm>
            <a:off x="8221096" y="200680"/>
            <a:ext cx="4521598" cy="2738306"/>
            <a:chOff x="0" y="0"/>
            <a:chExt cx="4521596" cy="2738305"/>
          </a:xfrm>
        </p:grpSpPr>
        <p:sp>
          <p:nvSpPr>
            <p:cNvPr id="321" name="吹き出し"/>
            <p:cNvSpPr/>
            <p:nvPr/>
          </p:nvSpPr>
          <p:spPr>
            <a:xfrm>
              <a:off x="0" y="0"/>
              <a:ext cx="4521597" cy="2738306"/>
            </a:xfrm>
            <a:prstGeom prst="wedgeEllipseCallout">
              <a:avLst>
                <a:gd name="adj1" fmla="val -52824"/>
                <a:gd name="adj2" fmla="val 47187"/>
              </a:avLst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22" name="イメージ" descr="イメージ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8909" y="764818"/>
              <a:ext cx="3144130" cy="64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3" name="CPU"/>
            <p:cNvSpPr txBox="1"/>
            <p:nvPr/>
          </p:nvSpPr>
          <p:spPr>
            <a:xfrm>
              <a:off x="1568023" y="1626003"/>
              <a:ext cx="148590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IchigoJam 1.4 Regular"/>
                  <a:ea typeface="IchigoJam 1.4 Regular"/>
                  <a:cs typeface="IchigoJam 1.4 Regular"/>
                  <a:sym typeface="IchigoJam 1.4 Regular"/>
                </a:defRPr>
              </a:lvl1pPr>
            </a:lstStyle>
            <a:p>
              <a:pPr/>
              <a:r>
                <a:t>CPU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2475" y="1095709"/>
            <a:ext cx="2254912" cy="1330087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(C)TSUKUMO"/>
          <p:cNvSpPr txBox="1"/>
          <p:nvPr/>
        </p:nvSpPr>
        <p:spPr>
          <a:xfrm>
            <a:off x="7159358" y="2557326"/>
            <a:ext cx="1836167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(C)TSUKUMO</a:t>
            </a:r>
          </a:p>
        </p:txBody>
      </p:sp>
      <p:pic>
        <p:nvPicPr>
          <p:cNvPr id="328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176" y="1299616"/>
            <a:ext cx="2202933" cy="140940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9" name="表"/>
          <p:cNvGraphicFramePr/>
          <p:nvPr/>
        </p:nvGraphicFramePr>
        <p:xfrm>
          <a:off x="-22358" y="3818466"/>
          <a:ext cx="13049516" cy="593553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262378"/>
                <a:gridCol w="3262378"/>
                <a:gridCol w="3262378"/>
                <a:gridCol w="3262378"/>
              </a:tblGrid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IchigoJam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iPhone 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パソコン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スパコン富岳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5000万回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10兆回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100京回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IchigoJam
何台分？→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30万台分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20万台分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>
                          <a:solidFill>
                            <a:schemeClr val="accent5"/>
                          </a:solidFill>
                          <a:latin typeface="ヒラギノ角ゴ ProN W6"/>
                          <a:ea typeface="ヒラギノ角ゴ ProN W6"/>
                          <a:cs typeface="ヒラギノ角ゴ ProN W6"/>
                          <a:sym typeface="ヒラギノ角ゴ ProN W6"/>
                        </a:rPr>
                        <a:t>200億台分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83882"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1500円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12万円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10万円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400"/>
                        <a:t>1100億円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30" name="(C)Apple"/>
          <p:cNvSpPr txBox="1"/>
          <p:nvPr/>
        </p:nvSpPr>
        <p:spPr>
          <a:xfrm>
            <a:off x="4227152" y="3190341"/>
            <a:ext cx="121462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(C)Apple</a:t>
            </a:r>
          </a:p>
        </p:txBody>
      </p:sp>
      <p:pic>
        <p:nvPicPr>
          <p:cNvPr id="331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1134" y="357674"/>
            <a:ext cx="3045030" cy="242122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(C)RIKEN"/>
          <p:cNvSpPr txBox="1"/>
          <p:nvPr/>
        </p:nvSpPr>
        <p:spPr>
          <a:xfrm>
            <a:off x="10666489" y="2886914"/>
            <a:ext cx="127431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(C)RIKEN</a:t>
            </a:r>
          </a:p>
        </p:txBody>
      </p:sp>
      <p:sp>
        <p:nvSpPr>
          <p:cNvPr id="333" name="(C)IchigoJam"/>
          <p:cNvSpPr txBox="1"/>
          <p:nvPr/>
        </p:nvSpPr>
        <p:spPr>
          <a:xfrm>
            <a:off x="652882" y="2886914"/>
            <a:ext cx="174752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(C)IchigoJam</a:t>
            </a:r>
          </a:p>
        </p:txBody>
      </p:sp>
      <p:pic>
        <p:nvPicPr>
          <p:cNvPr id="334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2464" y="170449"/>
            <a:ext cx="2362539" cy="2795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スライド番号"/>
          <p:cNvSpPr txBox="1"/>
          <p:nvPr>
            <p:ph type="sldNum" sz="quarter" idx="2"/>
          </p:nvPr>
        </p:nvSpPr>
        <p:spPr>
          <a:xfrm>
            <a:off x="23745" y="53432"/>
            <a:ext cx="415596" cy="33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8405" y="9438"/>
            <a:ext cx="14861610" cy="779625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今週オープン、鯖江に新社屋完成！…"/>
          <p:cNvSpPr txBox="1"/>
          <p:nvPr/>
        </p:nvSpPr>
        <p:spPr>
          <a:xfrm>
            <a:off x="1431924" y="7943850"/>
            <a:ext cx="10140951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今週オープン、鯖江に新社屋完成！</a:t>
            </a:r>
          </a:p>
          <a:p>
            <a:pPr>
              <a:defRPr sz="5000"/>
            </a:pPr>
            <a:r>
              <a:t>めがね会館から東に150m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616" y="285750"/>
            <a:ext cx="12661568" cy="780845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毎日創ろう、一日一創、11年目"/>
          <p:cNvSpPr txBox="1"/>
          <p:nvPr/>
        </p:nvSpPr>
        <p:spPr>
          <a:xfrm>
            <a:off x="1900554" y="8589433"/>
            <a:ext cx="920369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毎日創ろう、一日一創、11年目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創るための素材達"/>
          <p:cNvSpPr txBox="1"/>
          <p:nvPr>
            <p:ph type="title"/>
          </p:nvPr>
        </p:nvSpPr>
        <p:spPr>
          <a:xfrm>
            <a:off x="952500" y="563033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創るための素材達</a:t>
            </a:r>
          </a:p>
        </p:txBody>
      </p:sp>
      <p:sp>
        <p:nvSpPr>
          <p:cNvPr id="262" name="計算、文字処理、文字列処理、画像処理、音声処理、オープンデータ、プログラミング言語、エディタ、コンパイラ、OS、ネットワーク、キーボード、浮動小数点、VR、AR、スマホ、メガネ、AI"/>
          <p:cNvSpPr txBox="1"/>
          <p:nvPr/>
        </p:nvSpPr>
        <p:spPr>
          <a:xfrm>
            <a:off x="952500" y="3196166"/>
            <a:ext cx="11099800" cy="5759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385572">
              <a:defRPr sz="5280"/>
            </a:pPr>
            <a:r>
              <a:t>計算、文字処理、文字列処理、画像処理、音声処理、オープンデータ、プログラミング言語、エディタ、コンパイラ、OS、ネットワーク、キーボード、浮動小数点、VR、AR、スマホ、メガネ、</a:t>
            </a:r>
            <a:r>
              <a:rPr>
                <a:solidFill>
                  <a:schemeClr val="accent5"/>
                </a:solidFill>
              </a:rPr>
              <a:t>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AIとは？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AIとは？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人工知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人工知能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人工的に作った知能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人工的に作った知能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脳って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73201">
              <a:defRPr sz="6480"/>
            </a:pPr>
            <a:r>
              <a:t>脳って</a:t>
            </a:r>
          </a:p>
          <a:p>
            <a:pPr defTabSz="473201">
              <a:defRPr sz="6480"/>
            </a:pPr>
            <a:r>
              <a:t>どうやって動いてる？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